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18"/>
  </p:notesMasterIdLst>
  <p:sldIdLst>
    <p:sldId id="258" r:id="rId3"/>
    <p:sldId id="379" r:id="rId4"/>
    <p:sldId id="382" r:id="rId5"/>
    <p:sldId id="383" r:id="rId6"/>
    <p:sldId id="376" r:id="rId7"/>
    <p:sldId id="391" r:id="rId8"/>
    <p:sldId id="392" r:id="rId9"/>
    <p:sldId id="350" r:id="rId10"/>
    <p:sldId id="351" r:id="rId11"/>
    <p:sldId id="352" r:id="rId12"/>
    <p:sldId id="390" r:id="rId13"/>
    <p:sldId id="386" r:id="rId14"/>
    <p:sldId id="385" r:id="rId15"/>
    <p:sldId id="388" r:id="rId16"/>
    <p:sldId id="384" r:id="rId17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96" autoAdjust="0"/>
    <p:restoredTop sz="87372" autoAdjust="0"/>
  </p:normalViewPr>
  <p:slideViewPr>
    <p:cSldViewPr>
      <p:cViewPr>
        <p:scale>
          <a:sx n="200" d="100"/>
          <a:sy n="200" d="100"/>
        </p:scale>
        <p:origin x="-248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26/03/15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26EAEF85-A79F-C44D-BF40-DD04C0A47A12}" type="slidenum">
              <a:rPr lang="en-US" sz="1200"/>
              <a:pPr/>
              <a:t>12</a:t>
            </a:fld>
            <a:endParaRPr lang="en-US" sz="1200"/>
          </a:p>
        </p:txBody>
      </p:sp>
      <p:sp>
        <p:nvSpPr>
          <p:cNvPr id="30723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0724" name="Rectangle 3"/>
          <p:cNvSpPr>
            <a:spLocks noChangeArrowheads="1"/>
          </p:cNvSpPr>
          <p:nvPr>
            <p:ph type="body" idx="1"/>
          </p:nvPr>
        </p:nvSpPr>
        <p:spPr>
          <a:xfrm>
            <a:off x="685360" y="4342973"/>
            <a:ext cx="5487281" cy="4113944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ACDFA454-1F4F-F348-B63C-6BFCCB0CB1C0}" type="slidenum">
              <a:rPr lang="en-US" sz="1200"/>
              <a:pPr/>
              <a:t>15</a:t>
            </a:fld>
            <a:endParaRPr lang="en-US" sz="1200"/>
          </a:p>
        </p:txBody>
      </p:sp>
      <p:sp>
        <p:nvSpPr>
          <p:cNvPr id="27651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7652" name="Rectangle 3"/>
          <p:cNvSpPr>
            <a:spLocks noChangeArrowheads="1"/>
          </p:cNvSpPr>
          <p:nvPr>
            <p:ph type="body" idx="1"/>
          </p:nvPr>
        </p:nvSpPr>
        <p:spPr>
          <a:xfrm>
            <a:off x="685360" y="4342973"/>
            <a:ext cx="5487281" cy="4113944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96F3C8D4-C750-184C-A8ED-7DB48CFE31F0}" type="slidenum">
              <a:rPr lang="en-US" sz="1200"/>
              <a:pPr/>
              <a:t>3</a:t>
            </a:fld>
            <a:endParaRPr lang="en-US" sz="1200"/>
          </a:p>
        </p:txBody>
      </p:sp>
      <p:sp>
        <p:nvSpPr>
          <p:cNvPr id="20483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3F99B7FE-EE60-B844-A905-802F66B56DEE}" type="slidenum">
              <a:rPr lang="en-US" sz="1200"/>
              <a:pPr/>
              <a:t>4</a:t>
            </a:fld>
            <a:endParaRPr lang="en-US" sz="1200"/>
          </a:p>
        </p:txBody>
      </p:sp>
      <p:sp>
        <p:nvSpPr>
          <p:cNvPr id="25603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4" name="Rectangle 3"/>
          <p:cNvSpPr>
            <a:spLocks noChangeArrowheads="1"/>
          </p:cNvSpPr>
          <p:nvPr>
            <p:ph type="body" idx="1"/>
          </p:nvPr>
        </p:nvSpPr>
        <p:spPr>
          <a:xfrm>
            <a:off x="685360" y="4342973"/>
            <a:ext cx="5487281" cy="4113944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Does everyone know what a line of best fit is?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More importantly, do you know what the line of best fit tells you? (note: we will look at this next time)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230" y="175260"/>
            <a:ext cx="7802563" cy="52578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231" y="1051560"/>
            <a:ext cx="7958614" cy="36220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02230" y="4965700"/>
            <a:ext cx="1950641" cy="17526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99051" y="4965700"/>
            <a:ext cx="2964974" cy="17526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Data Mining 2011  - Volinsky - Columbia University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5BD059-CCC0-0F47-85AD-C81A0DF6509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889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230" y="175260"/>
            <a:ext cx="7802563" cy="52578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02230" y="4965700"/>
            <a:ext cx="1950641" cy="17526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99051" y="4965700"/>
            <a:ext cx="2964974" cy="17526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Data Mining 2011  - Volinsky - Columbia University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C3368B-CD72-A642-8C69-A8791645CA7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80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  <p:sldLayoutId id="2147484117" r:id="rId15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62289901" TargetMode="External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181100"/>
            <a:ext cx="8763000" cy="38100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6600" dirty="0" smtClean="0"/>
              <a:t>INTRO </a:t>
            </a:r>
            <a:r>
              <a:rPr lang="en-US" sz="4000" dirty="0" smtClean="0"/>
              <a:t>to</a:t>
            </a:r>
            <a:r>
              <a:rPr lang="en-US" sz="6600" dirty="0" smtClean="0"/>
              <a:t> DATA SCIENCE</a:t>
            </a:r>
            <a:br>
              <a:rPr lang="en-US" sz="6600" dirty="0" smtClean="0"/>
            </a:br>
            <a:r>
              <a:rPr lang="en-US" sz="6600" dirty="0" smtClean="0"/>
              <a:t/>
            </a:r>
            <a:br>
              <a:rPr lang="en-US" sz="6600" dirty="0" smtClean="0"/>
            </a:br>
            <a:r>
              <a:rPr lang="en-US" sz="4000" dirty="0" smtClean="0"/>
              <a:t>Lecture </a:t>
            </a:r>
            <a:r>
              <a:rPr lang="en-US" sz="4000" dirty="0"/>
              <a:t>5</a:t>
            </a:r>
            <a:r>
              <a:rPr lang="en-US" sz="4000" dirty="0" smtClean="0"/>
              <a:t>: </a:t>
            </a:r>
            <a:r>
              <a:rPr lang="en-US" sz="3200" dirty="0" smtClean="0"/>
              <a:t>using visuals to explore and represent quantitative information</a:t>
            </a:r>
            <a:endParaRPr lang="en-US" sz="32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 (</a:t>
            </a:r>
            <a:r>
              <a:rPr lang="en-US" dirty="0" err="1" smtClean="0"/>
              <a:t>Anscombe’s</a:t>
            </a:r>
            <a:r>
              <a:rPr lang="en-US" dirty="0" smtClean="0"/>
              <a:t> quartet)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6737" y="1028700"/>
            <a:ext cx="3200400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Now, suppose I give you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three more datasets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with exactly the same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characteristics.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how similar are these datasets?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A: not very!</a:t>
            </a:r>
          </a:p>
          <a:p>
            <a:pPr algn="l"/>
            <a:endParaRPr lang="en-US" sz="12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800" dirty="0" smtClean="0">
                <a:latin typeface="+mn-lt"/>
                <a:cs typeface="PFDinTextCompPro-Italic"/>
              </a:rPr>
              <a:t>http</a:t>
            </a:r>
            <a:r>
              <a:rPr lang="en-US" sz="800" dirty="0">
                <a:latin typeface="+mn-lt"/>
                <a:cs typeface="PFDinTextCompPro-Italic"/>
              </a:rPr>
              <a:t>://</a:t>
            </a:r>
            <a:r>
              <a:rPr lang="en-US" sz="800" dirty="0" err="1">
                <a:latin typeface="+mn-lt"/>
                <a:cs typeface="PFDinTextCompPro-Italic"/>
              </a:rPr>
              <a:t>en.wikipedia.org</a:t>
            </a:r>
            <a:r>
              <a:rPr lang="en-US" sz="800" dirty="0">
                <a:latin typeface="+mn-lt"/>
                <a:cs typeface="PFDinTextCompPro-Italic"/>
              </a:rPr>
              <a:t>/wiki/</a:t>
            </a:r>
            <a:r>
              <a:rPr lang="en-US" sz="800" dirty="0" err="1">
                <a:latin typeface="+mn-lt"/>
                <a:cs typeface="PFDinTextCompPro-Italic"/>
              </a:rPr>
              <a:t>Anscombe's_quartet</a:t>
            </a:r>
            <a:endParaRPr lang="en-US" sz="800" dirty="0" smtClean="0">
              <a:latin typeface="+mn-lt"/>
              <a:cs typeface="PFDinTextCompPro-Italic"/>
            </a:endParaRPr>
          </a:p>
        </p:txBody>
      </p:sp>
      <p:pic>
        <p:nvPicPr>
          <p:cNvPr id="2" name="Picture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840289" y="1196340"/>
            <a:ext cx="4937760" cy="358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5434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Footer Placeholder 2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900"/>
              <a:t>Data Mining 2011  - Volinsky - Columbia University</a:t>
            </a:r>
          </a:p>
        </p:txBody>
      </p:sp>
      <p:sp>
        <p:nvSpPr>
          <p:cNvPr id="87043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7C62DA5-EF33-3A46-ABE6-E008B3A26476}" type="slidenum">
              <a:rPr lang="en-US" sz="1400"/>
              <a:pPr/>
              <a:t>11</a:t>
            </a:fld>
            <a:endParaRPr lang="en-US" sz="1400" dirty="0"/>
          </a:p>
        </p:txBody>
      </p:sp>
      <p:pic>
        <p:nvPicPr>
          <p:cNvPr id="86019" name="Picture 3" descr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2359" y="2921000"/>
            <a:ext cx="5249603" cy="232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2537" y="1181100"/>
            <a:ext cx="3459136" cy="1942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6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077" y="2913698"/>
            <a:ext cx="4057333" cy="2344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7" name="Picture 10" descr="Screen shot 2011-09-09 at 3.17.38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937" y="1028700"/>
            <a:ext cx="3581400" cy="190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8" name="Title 8"/>
          <p:cNvSpPr>
            <a:spLocks noGrp="1"/>
          </p:cNvSpPr>
          <p:nvPr>
            <p:ph type="title"/>
          </p:nvPr>
        </p:nvSpPr>
        <p:spPr>
          <a:xfrm>
            <a:off x="490537" y="495300"/>
            <a:ext cx="6476127" cy="467360"/>
          </a:xfrm>
        </p:spPr>
        <p:txBody>
          <a:bodyPr/>
          <a:lstStyle/>
          <a:p>
            <a:r>
              <a:rPr lang="en-US" b="1" dirty="0" smtClean="0">
                <a:ea typeface="ＭＳ Ｐゴシック" charset="0"/>
                <a:cs typeface="ＭＳ Ｐゴシック" charset="0"/>
              </a:rPr>
              <a:t>BUT BAD VISUALIZATIONS CAN DO MORE HARM THAN GOOD!</a:t>
            </a:r>
            <a:endParaRPr lang="en-US" b="1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021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860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860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860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0" fill="hold"/>
                                        <p:tgtEl>
                                          <p:spTgt spid="860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566737" y="495300"/>
            <a:ext cx="7802563" cy="525780"/>
          </a:xfrm>
        </p:spPr>
        <p:txBody>
          <a:bodyPr/>
          <a:lstStyle/>
          <a:p>
            <a:pPr eaLnBrk="1" hangingPunct="1"/>
            <a:r>
              <a:rPr lang="en-US" b="1" dirty="0">
                <a:ea typeface="ＭＳ Ｐゴシック" charset="0"/>
                <a:cs typeface="ＭＳ Ｐゴシック" charset="0"/>
              </a:rPr>
              <a:t>Issues with Histograms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0537" y="1409700"/>
            <a:ext cx="8426768" cy="2913380"/>
          </a:xfrm>
        </p:spPr>
        <p:txBody>
          <a:bodyPr/>
          <a:lstStyle/>
          <a:p>
            <a:pPr eaLnBrk="1" hangingPunct="1"/>
            <a:r>
              <a:rPr lang="en-US" sz="2400" dirty="0">
                <a:ea typeface="ＭＳ Ｐゴシック" charset="0"/>
                <a:cs typeface="ＭＳ Ｐゴシック" charset="0"/>
              </a:rPr>
              <a:t>For small data sets, histograms can be misleading.  </a:t>
            </a:r>
          </a:p>
          <a:p>
            <a:pPr lvl="1" eaLnBrk="1" hangingPunct="1"/>
            <a:r>
              <a:rPr lang="en-US" sz="2000" dirty="0">
                <a:ea typeface="ＭＳ Ｐゴシック" charset="0"/>
              </a:rPr>
              <a:t>Small changes in the data, bins, or anchor can deceive</a:t>
            </a:r>
          </a:p>
          <a:p>
            <a:pPr eaLnBrk="1" hangingPunct="1"/>
            <a:endParaRPr lang="en-US" sz="2400" dirty="0"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sz="2400" dirty="0">
                <a:ea typeface="ＭＳ Ｐゴシック" charset="0"/>
                <a:cs typeface="ＭＳ Ｐゴシック" charset="0"/>
              </a:rPr>
              <a:t>For large data sets, histograms can be quite effective at illustrating general properties of the distribution.</a:t>
            </a:r>
          </a:p>
          <a:p>
            <a:pPr eaLnBrk="1" hangingPunct="1"/>
            <a:endParaRPr lang="en-US" sz="2400" dirty="0"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sz="2400" dirty="0">
                <a:ea typeface="ＭＳ Ｐゴシック" charset="0"/>
                <a:cs typeface="ＭＳ Ｐゴシック" charset="0"/>
              </a:rPr>
              <a:t>Histograms effectively only work with 1 variable at a time</a:t>
            </a:r>
          </a:p>
          <a:p>
            <a:pPr lvl="1" eaLnBrk="1" hangingPunct="1"/>
            <a:r>
              <a:rPr lang="en-US" sz="2000" dirty="0">
                <a:ea typeface="ＭＳ Ｐゴシック" charset="0"/>
              </a:rPr>
              <a:t>But </a:t>
            </a:r>
            <a:r>
              <a:rPr lang="ja-JP" altLang="en-US" sz="2000" dirty="0">
                <a:ea typeface="ＭＳ Ｐゴシック" charset="0"/>
              </a:rPr>
              <a:t>‘</a:t>
            </a:r>
            <a:r>
              <a:rPr lang="en-US" sz="2000" dirty="0">
                <a:ea typeface="ＭＳ Ｐゴシック" charset="0"/>
              </a:rPr>
              <a:t>small multiples</a:t>
            </a:r>
            <a:r>
              <a:rPr lang="ja-JP" altLang="en-US" sz="2000" dirty="0">
                <a:ea typeface="ＭＳ Ｐゴシック" charset="0"/>
              </a:rPr>
              <a:t>’</a:t>
            </a:r>
            <a:r>
              <a:rPr lang="en-US" sz="2000" dirty="0">
                <a:ea typeface="ＭＳ Ｐゴシック" charset="0"/>
              </a:rPr>
              <a:t> can be effective</a:t>
            </a:r>
          </a:p>
        </p:txBody>
      </p:sp>
      <p:sp>
        <p:nvSpPr>
          <p:cNvPr id="29701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E09233A2-067D-C04B-AFB2-9577E7F82D5D}" type="slidenum">
              <a:rPr lang="en-US" sz="1400"/>
              <a:pPr/>
              <a:t>12</a:t>
            </a:fld>
            <a:endParaRPr lang="en-US" sz="14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137" y="3695700"/>
            <a:ext cx="2316784" cy="147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023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>
          <a:xfrm>
            <a:off x="642937" y="495300"/>
            <a:ext cx="7802563" cy="525780"/>
          </a:xfrm>
        </p:spPr>
        <p:txBody>
          <a:bodyPr/>
          <a:lstStyle/>
          <a:p>
            <a:pPr eaLnBrk="1" hangingPunct="1"/>
            <a:r>
              <a:rPr lang="en-US" b="1" dirty="0">
                <a:ea typeface="ＭＳ Ｐゴシック" charset="0"/>
                <a:cs typeface="ＭＳ Ｐゴシック" charset="0"/>
              </a:rPr>
              <a:t>Single Variable Visualization</a:t>
            </a:r>
          </a:p>
        </p:txBody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2937" y="1181100"/>
            <a:ext cx="7958614" cy="128524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charset="0"/>
                <a:cs typeface="ＭＳ Ｐゴシック" charset="0"/>
              </a:rPr>
              <a:t>Histogram: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>
                <a:ea typeface="ＭＳ Ｐゴシック" charset="0"/>
              </a:rPr>
              <a:t>Shows center, variability, </a:t>
            </a:r>
            <a:r>
              <a:rPr lang="en-US" sz="1800" dirty="0" err="1">
                <a:ea typeface="ＭＳ Ｐゴシック" charset="0"/>
              </a:rPr>
              <a:t>skewness</a:t>
            </a:r>
            <a:r>
              <a:rPr lang="en-US" sz="1800" dirty="0">
                <a:ea typeface="ＭＳ Ｐゴシック" charset="0"/>
              </a:rPr>
              <a:t>, modality,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>
                <a:ea typeface="ＭＳ Ｐゴシック" charset="0"/>
              </a:rPr>
              <a:t>outliers, or strange patterns.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>
                <a:ea typeface="ＭＳ Ｐゴシック" charset="0"/>
              </a:rPr>
              <a:t>Bins matter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>
                <a:ea typeface="ＭＳ Ｐゴシック" charset="0"/>
              </a:rPr>
              <a:t>Beware of real zeros</a:t>
            </a:r>
          </a:p>
        </p:txBody>
      </p:sp>
      <p:pic>
        <p:nvPicPr>
          <p:cNvPr id="2867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27680"/>
            <a:ext cx="3433128" cy="2055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025" y="3027680"/>
            <a:ext cx="3485145" cy="2088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9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492" y="3086100"/>
            <a:ext cx="3296583" cy="1975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80" name="Slide Number Placeholder 8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85C905F-B962-FD45-830B-D234FE66D1E9}" type="slidenum">
              <a:rPr lang="en-US" sz="1400"/>
              <a:pPr/>
              <a:t>13</a:t>
            </a:fld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275251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128" y="175260"/>
            <a:ext cx="5253725" cy="48878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5AD7ED41-9A0E-9D4A-97F1-4319CDF80271}" type="slidenum">
              <a:rPr lang="en-US" sz="1400"/>
              <a:pPr/>
              <a:t>14</a:t>
            </a:fld>
            <a:endParaRPr lang="en-US" sz="1400"/>
          </a:p>
        </p:txBody>
      </p:sp>
      <p:sp>
        <p:nvSpPr>
          <p:cNvPr id="33797" name="TextBox 4"/>
          <p:cNvSpPr txBox="1">
            <a:spLocks noChangeArrowheads="1"/>
          </p:cNvSpPr>
          <p:nvPr/>
        </p:nvSpPr>
        <p:spPr bwMode="auto">
          <a:xfrm>
            <a:off x="546179" y="1168400"/>
            <a:ext cx="2340769" cy="2677656"/>
          </a:xfrm>
          <a:prstGeom prst="rect">
            <a:avLst/>
          </a:prstGeom>
          <a:noFill/>
          <a:ln w="9525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dirty="0">
                <a:latin typeface="+mn-lt"/>
              </a:rPr>
              <a:t>Bandwidth choice is an art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Usually want to try several</a:t>
            </a: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9009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566737" y="495300"/>
            <a:ext cx="7802563" cy="525780"/>
          </a:xfrm>
        </p:spPr>
        <p:txBody>
          <a:bodyPr/>
          <a:lstStyle/>
          <a:p>
            <a:pPr eaLnBrk="1" hangingPunct="1"/>
            <a:r>
              <a:rPr lang="en-US" b="1" dirty="0">
                <a:ea typeface="ＭＳ Ｐゴシック" charset="0"/>
                <a:cs typeface="ＭＳ Ｐゴシック" charset="0"/>
              </a:rPr>
              <a:t>Summary Statistics</a:t>
            </a:r>
          </a:p>
        </p:txBody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2937" y="1181100"/>
            <a:ext cx="7958614" cy="3816295"/>
          </a:xfrm>
        </p:spPr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en-US" i="1" dirty="0" smtClean="0">
                <a:ea typeface="ＭＳ Ｐゴシック" charset="0"/>
                <a:cs typeface="ＭＳ Ｐゴシック" charset="0"/>
              </a:rPr>
              <a:t>Not</a:t>
            </a:r>
            <a:r>
              <a:rPr lang="en-US" dirty="0" smtClean="0"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ea typeface="ＭＳ Ｐゴシック" charset="0"/>
                <a:cs typeface="ＭＳ Ｐゴシック" charset="0"/>
              </a:rPr>
              <a:t>visual</a:t>
            </a:r>
          </a:p>
          <a:p>
            <a:pPr eaLnBrk="1" hangingPunct="1">
              <a:lnSpc>
                <a:spcPct val="110000"/>
              </a:lnSpc>
            </a:pPr>
            <a:r>
              <a:rPr lang="en-US" dirty="0" smtClean="0">
                <a:ea typeface="ＭＳ Ｐゴシック" charset="0"/>
                <a:cs typeface="ＭＳ Ｐゴシック" charset="0"/>
              </a:rPr>
              <a:t>Sample </a:t>
            </a:r>
            <a:r>
              <a:rPr lang="en-US" dirty="0">
                <a:ea typeface="ＭＳ Ｐゴシック" charset="0"/>
                <a:cs typeface="ＭＳ Ｐゴシック" charset="0"/>
              </a:rPr>
              <a:t>statistics of data </a:t>
            </a:r>
            <a:r>
              <a:rPr lang="en-US" dirty="0" smtClean="0">
                <a:ea typeface="ＭＳ Ｐゴシック" charset="0"/>
                <a:cs typeface="ＭＳ Ｐゴシック" charset="0"/>
              </a:rPr>
              <a:t>X:</a:t>
            </a:r>
            <a:endParaRPr lang="en-US" dirty="0"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110000"/>
              </a:lnSpc>
            </a:pPr>
            <a:r>
              <a:rPr lang="en-US" sz="1200" u="sng" dirty="0">
                <a:latin typeface="Courier"/>
                <a:ea typeface="ＭＳ Ｐゴシック" charset="0"/>
                <a:cs typeface="Courier"/>
              </a:rPr>
              <a:t>mean:</a:t>
            </a:r>
            <a:r>
              <a:rPr lang="en-US" sz="1200" dirty="0">
                <a:latin typeface="Courier"/>
                <a:ea typeface="ＭＳ Ｐゴシック" charset="0"/>
                <a:cs typeface="Courier"/>
              </a:rPr>
              <a:t>   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 = </a:t>
            </a:r>
            <a:r>
              <a:rPr lang="en-US" sz="1200" baseline="-25000" dirty="0" err="1">
                <a:latin typeface="Courier"/>
                <a:ea typeface="ＭＳ Ｐゴシック" charset="0"/>
                <a:cs typeface="Courier"/>
                <a:sym typeface="Symbol" charset="0"/>
              </a:rPr>
              <a:t>i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X</a:t>
            </a:r>
            <a:r>
              <a:rPr lang="en-US" sz="1200" baseline="-25000" dirty="0">
                <a:latin typeface="Courier"/>
                <a:ea typeface="ＭＳ Ｐゴシック" charset="0"/>
                <a:cs typeface="Courier"/>
                <a:sym typeface="Symbol" charset="0"/>
              </a:rPr>
              <a:t>i 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/ n                    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1200" u="sng" dirty="0">
                <a:latin typeface="Courier"/>
                <a:ea typeface="ＭＳ Ｐゴシック" charset="0"/>
                <a:cs typeface="Courier"/>
                <a:sym typeface="Symbol" charset="0"/>
              </a:rPr>
              <a:t>mode: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most common value in X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1200" u="sng" dirty="0">
                <a:latin typeface="Courier"/>
                <a:ea typeface="ＭＳ Ｐゴシック" charset="0"/>
                <a:cs typeface="Courier"/>
                <a:sym typeface="Symbol" charset="0"/>
              </a:rPr>
              <a:t>median: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</a:t>
            </a:r>
            <a:r>
              <a:rPr lang="en-US" sz="1200" b="1" dirty="0">
                <a:latin typeface="Courier"/>
                <a:ea typeface="ＭＳ Ｐゴシック" charset="0"/>
                <a:cs typeface="Courier"/>
                <a:sym typeface="Symbol" charset="0"/>
              </a:rPr>
              <a:t>X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=sort(X), median = </a:t>
            </a:r>
            <a:r>
              <a:rPr lang="en-US" sz="1200" b="1" dirty="0" err="1">
                <a:latin typeface="Courier"/>
                <a:ea typeface="ＭＳ Ｐゴシック" charset="0"/>
                <a:cs typeface="Courier"/>
                <a:sym typeface="Symbol" charset="0"/>
              </a:rPr>
              <a:t>X</a:t>
            </a:r>
            <a:r>
              <a:rPr lang="en-US" sz="1200" baseline="-25000" dirty="0" err="1">
                <a:latin typeface="Courier"/>
                <a:ea typeface="ＭＳ Ｐゴシック" charset="0"/>
                <a:cs typeface="Courier"/>
                <a:sym typeface="Symbol" charset="0"/>
              </a:rPr>
              <a:t>n</a:t>
            </a:r>
            <a:r>
              <a:rPr lang="en-US" sz="1200" baseline="-25000" dirty="0">
                <a:latin typeface="Courier"/>
                <a:ea typeface="ＭＳ Ｐゴシック" charset="0"/>
                <a:cs typeface="Courier"/>
                <a:sym typeface="Symbol" charset="0"/>
              </a:rPr>
              <a:t>/2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(half below, half above)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quartiles of sorted </a:t>
            </a:r>
            <a:r>
              <a:rPr lang="en-US" sz="1200" b="1" dirty="0">
                <a:latin typeface="Courier"/>
                <a:ea typeface="ＭＳ Ｐゴシック" charset="0"/>
                <a:cs typeface="Courier"/>
                <a:sym typeface="Symbol" charset="0"/>
              </a:rPr>
              <a:t>X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: Q1 value = </a:t>
            </a:r>
            <a:r>
              <a:rPr lang="en-US" sz="1200" b="1" dirty="0" smtClean="0">
                <a:latin typeface="Courier"/>
                <a:ea typeface="ＭＳ Ｐゴシック" charset="0"/>
                <a:cs typeface="Courier"/>
                <a:sym typeface="Symbol" charset="0"/>
              </a:rPr>
              <a:t>X</a:t>
            </a:r>
            <a:r>
              <a:rPr lang="en-US" sz="1200" baseline="-25000" dirty="0" smtClean="0">
                <a:latin typeface="Courier"/>
                <a:ea typeface="ＭＳ Ｐゴシック" charset="0"/>
                <a:cs typeface="Courier"/>
                <a:sym typeface="Symbol" charset="0"/>
              </a:rPr>
              <a:t>0.25n</a:t>
            </a:r>
            <a:r>
              <a:rPr lang="en-US" sz="1200" dirty="0" smtClean="0">
                <a:latin typeface="Courier"/>
                <a:ea typeface="ＭＳ Ｐゴシック" charset="0"/>
                <a:cs typeface="Courier"/>
                <a:sym typeface="Symbol" charset="0"/>
              </a:rPr>
              <a:t>, 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Q3 value = </a:t>
            </a:r>
            <a:r>
              <a:rPr lang="en-US" sz="1200" b="1" dirty="0">
                <a:latin typeface="Courier"/>
                <a:ea typeface="ＭＳ Ｐゴシック" charset="0"/>
                <a:cs typeface="Courier"/>
                <a:sym typeface="Symbol" charset="0"/>
              </a:rPr>
              <a:t>X</a:t>
            </a:r>
            <a:r>
              <a:rPr lang="en-US" sz="1200" baseline="-25000" dirty="0">
                <a:latin typeface="Courier"/>
                <a:ea typeface="ＭＳ Ｐゴシック" charset="0"/>
                <a:cs typeface="Courier"/>
                <a:sym typeface="Symbol" charset="0"/>
              </a:rPr>
              <a:t>0.75 n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1100" dirty="0">
                <a:latin typeface="Courier"/>
                <a:ea typeface="ＭＳ Ｐゴシック" charset="0"/>
                <a:cs typeface="Courier"/>
                <a:sym typeface="Symbol" charset="0"/>
              </a:rPr>
              <a:t>interquartile range:   value(Q3) - value(Q1)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1100" dirty="0">
                <a:latin typeface="Courier"/>
                <a:ea typeface="ＭＳ Ｐゴシック" charset="0"/>
                <a:cs typeface="Courier"/>
                <a:sym typeface="Symbol" charset="0"/>
              </a:rPr>
              <a:t>range:                       max(X) - min(X)  =  </a:t>
            </a:r>
            <a:r>
              <a:rPr lang="en-US" sz="1100" b="1" dirty="0" err="1">
                <a:latin typeface="Courier"/>
                <a:ea typeface="ＭＳ Ｐゴシック" charset="0"/>
                <a:cs typeface="Courier"/>
                <a:sym typeface="Symbol" charset="0"/>
              </a:rPr>
              <a:t>X</a:t>
            </a:r>
            <a:r>
              <a:rPr lang="en-US" sz="1100" baseline="-25000" dirty="0" err="1">
                <a:latin typeface="Courier"/>
                <a:ea typeface="ＭＳ Ｐゴシック" charset="0"/>
                <a:cs typeface="Courier"/>
                <a:sym typeface="Symbol" charset="0"/>
              </a:rPr>
              <a:t>n</a:t>
            </a:r>
            <a:r>
              <a:rPr lang="en-US" sz="1100" dirty="0">
                <a:latin typeface="Courier"/>
                <a:ea typeface="ＭＳ Ｐゴシック" charset="0"/>
                <a:cs typeface="Courier"/>
                <a:sym typeface="Symbol" charset="0"/>
              </a:rPr>
              <a:t> - </a:t>
            </a:r>
            <a:r>
              <a:rPr lang="en-US" sz="1100" b="1" dirty="0">
                <a:latin typeface="Courier"/>
                <a:ea typeface="ＭＳ Ｐゴシック" charset="0"/>
                <a:cs typeface="Courier"/>
                <a:sym typeface="Symbol" charset="0"/>
              </a:rPr>
              <a:t>X</a:t>
            </a:r>
            <a:r>
              <a:rPr lang="en-US" sz="1100" baseline="-25000" dirty="0">
                <a:latin typeface="Courier"/>
                <a:ea typeface="ＭＳ Ｐゴシック" charset="0"/>
                <a:cs typeface="Courier"/>
                <a:sym typeface="Symbol" charset="0"/>
              </a:rPr>
              <a:t>1</a:t>
            </a:r>
            <a:endParaRPr lang="en-US" sz="1100" dirty="0">
              <a:latin typeface="Courier"/>
              <a:ea typeface="ＭＳ Ｐゴシック" charset="0"/>
              <a:cs typeface="Courier"/>
              <a:sym typeface="Symbol" charset="0"/>
            </a:endParaRPr>
          </a:p>
          <a:p>
            <a:pPr lvl="1" eaLnBrk="1" hangingPunct="1">
              <a:lnSpc>
                <a:spcPct val="110000"/>
              </a:lnSpc>
            </a:pPr>
            <a:r>
              <a:rPr lang="en-US" sz="1200" u="sng" dirty="0">
                <a:latin typeface="Courier"/>
                <a:ea typeface="ＭＳ Ｐゴシック" charset="0"/>
                <a:cs typeface="Courier"/>
                <a:sym typeface="Symbol" charset="0"/>
              </a:rPr>
              <a:t>variance: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</a:t>
            </a:r>
            <a:r>
              <a:rPr lang="en-US" sz="1200" baseline="30000" dirty="0">
                <a:latin typeface="Courier"/>
                <a:ea typeface="ＭＳ Ｐゴシック" charset="0"/>
                <a:cs typeface="Courier"/>
                <a:sym typeface="Symbol" charset="0"/>
              </a:rPr>
              <a:t>2  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= </a:t>
            </a:r>
            <a:r>
              <a:rPr lang="en-US" sz="1200" baseline="-25000" dirty="0" err="1">
                <a:latin typeface="Courier"/>
                <a:ea typeface="ＭＳ Ｐゴシック" charset="0"/>
                <a:cs typeface="Courier"/>
                <a:sym typeface="Symbol" charset="0"/>
              </a:rPr>
              <a:t>i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(X</a:t>
            </a:r>
            <a:r>
              <a:rPr lang="en-US" sz="1200" baseline="-25000" dirty="0">
                <a:latin typeface="Courier"/>
                <a:ea typeface="ＭＳ Ｐゴシック" charset="0"/>
                <a:cs typeface="Courier"/>
                <a:sym typeface="Symbol" charset="0"/>
              </a:rPr>
              <a:t>i 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- </a:t>
            </a:r>
            <a:r>
              <a:rPr lang="en-US" sz="1200" u="sng" dirty="0">
                <a:latin typeface="Courier"/>
                <a:ea typeface="ＭＳ Ｐゴシック" charset="0"/>
                <a:cs typeface="Courier"/>
                <a:sym typeface="Symbol" charset="0"/>
              </a:rPr>
              <a:t>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)</a:t>
            </a:r>
            <a:r>
              <a:rPr lang="en-US" sz="1200" baseline="30000" dirty="0">
                <a:latin typeface="Courier"/>
                <a:ea typeface="ＭＳ Ｐゴシック" charset="0"/>
                <a:cs typeface="Courier"/>
                <a:sym typeface="Symbol" charset="0"/>
              </a:rPr>
              <a:t>2 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/ n  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1200" u="sng" dirty="0" err="1">
                <a:latin typeface="Courier"/>
                <a:ea typeface="ＭＳ Ｐゴシック" charset="0"/>
                <a:cs typeface="Courier"/>
                <a:sym typeface="Symbol" charset="0"/>
              </a:rPr>
              <a:t>skewness</a:t>
            </a:r>
            <a:r>
              <a:rPr lang="en-US" sz="1200" u="sng" dirty="0">
                <a:latin typeface="Courier"/>
                <a:ea typeface="ＭＳ Ｐゴシック" charset="0"/>
                <a:cs typeface="Courier"/>
                <a:sym typeface="Symbol" charset="0"/>
              </a:rPr>
              <a:t>: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</a:t>
            </a:r>
            <a:r>
              <a:rPr lang="en-US" sz="1200" baseline="-25000" dirty="0" err="1">
                <a:latin typeface="Courier"/>
                <a:ea typeface="ＭＳ Ｐゴシック" charset="0"/>
                <a:cs typeface="Courier"/>
                <a:sym typeface="Symbol" charset="0"/>
              </a:rPr>
              <a:t>i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(X</a:t>
            </a:r>
            <a:r>
              <a:rPr lang="en-US" sz="1200" baseline="-25000" dirty="0">
                <a:latin typeface="Courier"/>
                <a:ea typeface="ＭＳ Ｐゴシック" charset="0"/>
                <a:cs typeface="Courier"/>
                <a:sym typeface="Symbol" charset="0"/>
              </a:rPr>
              <a:t>i 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- )</a:t>
            </a:r>
            <a:r>
              <a:rPr lang="en-US" sz="1200" baseline="30000" dirty="0">
                <a:latin typeface="Courier"/>
                <a:ea typeface="ＭＳ Ｐゴシック" charset="0"/>
                <a:cs typeface="Courier"/>
                <a:sym typeface="Symbol" charset="0"/>
              </a:rPr>
              <a:t>3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 /  [ (</a:t>
            </a:r>
            <a:r>
              <a:rPr lang="en-US" sz="1200" baseline="-25000" dirty="0" err="1">
                <a:latin typeface="Courier"/>
                <a:ea typeface="ＭＳ Ｐゴシック" charset="0"/>
                <a:cs typeface="Courier"/>
                <a:sym typeface="Symbol" charset="0"/>
              </a:rPr>
              <a:t>i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 (X</a:t>
            </a:r>
            <a:r>
              <a:rPr lang="en-US" sz="1200" baseline="-25000" dirty="0">
                <a:latin typeface="Courier"/>
                <a:ea typeface="ＭＳ Ｐゴシック" charset="0"/>
                <a:cs typeface="Courier"/>
                <a:sym typeface="Symbol" charset="0"/>
              </a:rPr>
              <a:t>i 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- )</a:t>
            </a:r>
            <a:r>
              <a:rPr lang="en-US" sz="1200" baseline="30000" dirty="0">
                <a:latin typeface="Courier"/>
                <a:ea typeface="ＭＳ Ｐゴシック" charset="0"/>
                <a:cs typeface="Courier"/>
                <a:sym typeface="Symbol" charset="0"/>
              </a:rPr>
              <a:t>2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)</a:t>
            </a:r>
            <a:r>
              <a:rPr lang="en-US" sz="1200" baseline="30000" dirty="0">
                <a:latin typeface="Courier"/>
                <a:ea typeface="ＭＳ Ｐゴシック" charset="0"/>
                <a:cs typeface="Courier"/>
                <a:sym typeface="Symbol" charset="0"/>
              </a:rPr>
              <a:t>3/2 </a:t>
            </a: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] 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1200" dirty="0">
                <a:latin typeface="Courier"/>
                <a:ea typeface="ＭＳ Ｐゴシック" charset="0"/>
                <a:cs typeface="Courier"/>
                <a:sym typeface="Symbol" charset="0"/>
              </a:rPr>
              <a:t>zero if symmetric; right-skewed more common (what kind of data is right skewed?)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1800" dirty="0" smtClean="0">
                <a:ea typeface="ＭＳ Ｐゴシック" charset="0"/>
                <a:sym typeface="Symbol" charset="0"/>
              </a:rPr>
              <a:t>Number </a:t>
            </a:r>
            <a:r>
              <a:rPr lang="en-US" sz="1800" dirty="0">
                <a:ea typeface="ＭＳ Ｐゴシック" charset="0"/>
                <a:sym typeface="Symbol" charset="0"/>
              </a:rPr>
              <a:t>of distinct </a:t>
            </a:r>
            <a:r>
              <a:rPr lang="en-US" sz="1800" dirty="0" smtClean="0">
                <a:ea typeface="ＭＳ Ｐゴシック" charset="0"/>
                <a:sym typeface="Symbol" charset="0"/>
              </a:rPr>
              <a:t>(Unique) values </a:t>
            </a:r>
            <a:r>
              <a:rPr lang="en-US" sz="1800" dirty="0">
                <a:ea typeface="ＭＳ Ｐゴシック" charset="0"/>
                <a:sym typeface="Symbol" charset="0"/>
              </a:rPr>
              <a:t>for a </a:t>
            </a:r>
            <a:r>
              <a:rPr lang="en-US" sz="1800" dirty="0" smtClean="0">
                <a:ea typeface="ＭＳ Ｐゴシック" charset="0"/>
                <a:sym typeface="Symbol" charset="0"/>
              </a:rPr>
              <a:t>variable</a:t>
            </a:r>
            <a:endParaRPr lang="en-US" sz="1800" dirty="0">
              <a:ea typeface="ＭＳ Ｐゴシック" charset="0"/>
              <a:sym typeface="Symbol" charset="0"/>
            </a:endParaRPr>
          </a:p>
          <a:p>
            <a:pPr lvl="1" eaLnBrk="1" hangingPunct="1">
              <a:lnSpc>
                <a:spcPct val="110000"/>
              </a:lnSpc>
            </a:pPr>
            <a:r>
              <a:rPr lang="en-US" sz="1800" dirty="0">
                <a:ea typeface="ＭＳ Ｐゴシック" charset="0"/>
                <a:sym typeface="Symbol" charset="0"/>
              </a:rPr>
              <a:t>Don</a:t>
            </a:r>
            <a:r>
              <a:rPr lang="ja-JP" altLang="en-US" sz="1800" dirty="0">
                <a:ea typeface="ＭＳ Ｐゴシック" charset="0"/>
                <a:sym typeface="Symbol" charset="0"/>
              </a:rPr>
              <a:t>’</a:t>
            </a:r>
            <a:r>
              <a:rPr lang="en-US" sz="1800" dirty="0">
                <a:ea typeface="ＭＳ Ｐゴシック" charset="0"/>
                <a:sym typeface="Symbol" charset="0"/>
              </a:rPr>
              <a:t>t need to report all of </a:t>
            </a:r>
            <a:r>
              <a:rPr lang="en-US" sz="1800" dirty="0" smtClean="0">
                <a:ea typeface="ＭＳ Ｐゴシック" charset="0"/>
                <a:sym typeface="Symbol" charset="0"/>
              </a:rPr>
              <a:t>these:  </a:t>
            </a:r>
            <a:r>
              <a:rPr lang="en-US" sz="1800" dirty="0">
                <a:ea typeface="ＭＳ Ｐゴシック" charset="0"/>
                <a:sym typeface="Symbol" charset="0"/>
              </a:rPr>
              <a:t>Bottom line…do these numbers make sense??</a:t>
            </a:r>
            <a:r>
              <a:rPr lang="en-US" sz="1800" dirty="0" smtClean="0">
                <a:ea typeface="ＭＳ Ｐゴシック" charset="0"/>
                <a:sym typeface="Symbol" charset="0"/>
              </a:rPr>
              <a:t>?</a:t>
            </a:r>
            <a:endParaRPr lang="en-US" sz="1800" dirty="0">
              <a:ea typeface="ＭＳ Ｐゴシック" charset="0"/>
              <a:sym typeface="Symbol" charset="0"/>
            </a:endParaRPr>
          </a:p>
        </p:txBody>
      </p:sp>
      <p:sp>
        <p:nvSpPr>
          <p:cNvPr id="26629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707D626-7E25-DB4F-A29B-AD5709D63AEC}" type="slidenum">
              <a:rPr lang="en-US" sz="1400"/>
              <a:pPr/>
              <a:t>15</a:t>
            </a:fld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4138486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Why data visualization?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6737" y="2019300"/>
            <a:ext cx="8077200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600" dirty="0" smtClean="0">
                <a:latin typeface="+mn-lt"/>
              </a:rPr>
              <a:t>“</a:t>
            </a:r>
            <a:r>
              <a:rPr lang="en-US" sz="2800" dirty="0" smtClean="0">
                <a:latin typeface="+mn-lt"/>
              </a:rPr>
              <a:t>The </a:t>
            </a:r>
            <a:r>
              <a:rPr lang="en-US" sz="2800" dirty="0">
                <a:latin typeface="+mn-lt"/>
              </a:rPr>
              <a:t>greatest value of a picture is when it forces us to notice what we never expected to see</a:t>
            </a:r>
            <a:r>
              <a:rPr lang="en-US" sz="2800" dirty="0" smtClean="0">
                <a:latin typeface="+mn-lt"/>
              </a:rPr>
              <a:t>.</a:t>
            </a:r>
            <a:r>
              <a:rPr lang="en-US" sz="3200" dirty="0" smtClean="0">
                <a:latin typeface="+mn-lt"/>
              </a:rPr>
              <a:t>”</a:t>
            </a:r>
            <a:endParaRPr lang="en-US" sz="2800" dirty="0" smtClean="0">
              <a:latin typeface="+mn-lt"/>
            </a:endParaRPr>
          </a:p>
          <a:p>
            <a:pPr algn="just"/>
            <a:r>
              <a:rPr lang="en-US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         ~ </a:t>
            </a:r>
            <a:r>
              <a:rPr lang="en-US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John </a:t>
            </a:r>
            <a:r>
              <a:rPr lang="en-US" sz="1800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Tukey</a:t>
            </a:r>
            <a:r>
              <a:rPr lang="en-US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, Data Analysis </a:t>
            </a:r>
            <a:r>
              <a:rPr lang="en-US" sz="1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1977</a:t>
            </a:r>
            <a:endParaRPr lang="en-US" sz="1800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461843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>
          <a:xfrm>
            <a:off x="642937" y="495300"/>
            <a:ext cx="7802563" cy="381000"/>
          </a:xfrm>
        </p:spPr>
        <p:txBody>
          <a:bodyPr/>
          <a:lstStyle/>
          <a:p>
            <a:pPr eaLnBrk="1" hangingPunct="1"/>
            <a:r>
              <a:rPr lang="en-US" b="1" dirty="0" smtClean="0">
                <a:ea typeface="ＭＳ Ｐゴシック" charset="0"/>
                <a:cs typeface="ＭＳ Ｐゴシック" charset="0"/>
              </a:rPr>
              <a:t>EDA AND VISUALIZATION</a:t>
            </a:r>
            <a:endParaRPr lang="en-US" b="1" dirty="0">
              <a:ea typeface="ＭＳ Ｐゴシック" charset="0"/>
              <a:cs typeface="ＭＳ Ｐゴシック" charset="0"/>
            </a:endParaRP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137" y="1104900"/>
            <a:ext cx="7958614" cy="3886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ＭＳ Ｐゴシック" charset="0"/>
                <a:cs typeface="ＭＳ Ｐゴシック" charset="0"/>
              </a:rPr>
              <a:t>Exploratory Data Analysis (EDA) and Visualization are important (necessary?) steps in any analysis task. </a:t>
            </a:r>
          </a:p>
          <a:p>
            <a:pPr eaLnBrk="1" hangingPunct="1">
              <a:lnSpc>
                <a:spcPct val="90000"/>
              </a:lnSpc>
            </a:pPr>
            <a:endParaRPr lang="en-US" sz="2400" dirty="0"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 smtClean="0">
                <a:ea typeface="ＭＳ Ｐゴシック" charset="0"/>
                <a:cs typeface="ＭＳ Ｐゴシック" charset="0"/>
              </a:rPr>
              <a:t>Get </a:t>
            </a:r>
            <a:r>
              <a:rPr lang="en-US" sz="2400" dirty="0">
                <a:ea typeface="ＭＳ Ｐゴシック" charset="0"/>
                <a:cs typeface="ＭＳ Ｐゴシック" charset="0"/>
              </a:rPr>
              <a:t>to know your data!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ea typeface="ＭＳ Ｐゴシック" charset="0"/>
              </a:rPr>
              <a:t>distributions (symmetric, normal, skewed)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ea typeface="ＭＳ Ｐゴシック" charset="0"/>
              </a:rPr>
              <a:t>data quality problems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ea typeface="ＭＳ Ｐゴシック" charset="0"/>
              </a:rPr>
              <a:t>outliers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ea typeface="ＭＳ Ｐゴシック" charset="0"/>
              </a:rPr>
              <a:t>correlations and inter-relationships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ea typeface="ＭＳ Ｐゴシック" charset="0"/>
              </a:rPr>
              <a:t>subsets of interest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ea typeface="ＭＳ Ｐゴシック" charset="0"/>
              </a:rPr>
              <a:t>suggest functional relationships</a:t>
            </a:r>
          </a:p>
          <a:p>
            <a:pPr eaLnBrk="1" hangingPunct="1">
              <a:lnSpc>
                <a:spcPct val="90000"/>
              </a:lnSpc>
            </a:pPr>
            <a:endParaRPr lang="en-US" sz="2400" dirty="0"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ＭＳ Ｐゴシック" charset="0"/>
                <a:cs typeface="ＭＳ Ｐゴシック" charset="0"/>
              </a:rPr>
              <a:t>Sometimes EDA or </a:t>
            </a:r>
            <a:r>
              <a:rPr lang="en-US" sz="2400" dirty="0" smtClean="0">
                <a:ea typeface="ＭＳ Ｐゴシック" charset="0"/>
                <a:cs typeface="ＭＳ Ｐゴシック" charset="0"/>
              </a:rPr>
              <a:t>visualization might </a:t>
            </a:r>
            <a:r>
              <a:rPr lang="en-US" sz="2400" dirty="0">
                <a:ea typeface="ＭＳ Ｐゴシック" charset="0"/>
                <a:cs typeface="ＭＳ Ｐゴシック" charset="0"/>
              </a:rPr>
              <a:t>be the goal!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endParaRPr lang="en-US" sz="2000" dirty="0">
              <a:ea typeface="ＭＳ Ｐゴシック" charset="0"/>
            </a:endParaRPr>
          </a:p>
        </p:txBody>
      </p:sp>
      <p:sp>
        <p:nvSpPr>
          <p:cNvPr id="19461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3F520677-CB34-6B4E-93EE-1711702EEB5B}" type="slidenum">
              <a:rPr lang="en-US" sz="1400"/>
              <a:pPr/>
              <a:t>3</a:t>
            </a:fld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228663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>
          <a:xfrm>
            <a:off x="566737" y="495300"/>
            <a:ext cx="7802563" cy="525780"/>
          </a:xfrm>
        </p:spPr>
        <p:txBody>
          <a:bodyPr/>
          <a:lstStyle/>
          <a:p>
            <a:pPr eaLnBrk="1" hangingPunct="1"/>
            <a:r>
              <a:rPr lang="en-US" b="1" dirty="0">
                <a:ea typeface="ＭＳ Ｐゴシック" charset="0"/>
                <a:cs typeface="ＭＳ Ｐゴシック" charset="0"/>
              </a:rPr>
              <a:t>Exploratory Data Analysis (EDA)</a:t>
            </a:r>
          </a:p>
        </p:txBody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5337" y="1104900"/>
            <a:ext cx="7882414" cy="373888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1600" u="sng" dirty="0"/>
              <a:t>Goal:  get a general sense of the data 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1200" dirty="0"/>
              <a:t>means, medians, </a:t>
            </a:r>
            <a:r>
              <a:rPr lang="en-US" sz="1200" dirty="0" err="1"/>
              <a:t>quantiles</a:t>
            </a:r>
            <a:r>
              <a:rPr lang="en-US" sz="1200" dirty="0"/>
              <a:t>, histograms, boxplots</a:t>
            </a:r>
          </a:p>
          <a:p>
            <a:pPr marL="342900" lvl="1" indent="-342900" eaLnBrk="1" hangingPunct="1">
              <a:lnSpc>
                <a:spcPct val="90000"/>
              </a:lnSpc>
              <a:buFontTx/>
              <a:buChar char="•"/>
              <a:defRPr/>
            </a:pPr>
            <a:r>
              <a:rPr lang="en-US" sz="1400" dirty="0"/>
              <a:t>You should always look at every variable - you will learn something!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sz="1600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sz="1600" u="sng" dirty="0"/>
              <a:t>D</a:t>
            </a:r>
            <a:r>
              <a:rPr lang="en-US" sz="1600" u="sng" dirty="0" smtClean="0"/>
              <a:t>ata</a:t>
            </a:r>
            <a:r>
              <a:rPr lang="en-US" sz="1600" u="sng" dirty="0"/>
              <a:t>-driven (model-free)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1600" dirty="0"/>
              <a:t>Think interactive and visual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1400" dirty="0"/>
              <a:t>Humans are the best pattern recognizers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1400" dirty="0"/>
              <a:t> You can use more than 2 dimensions!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sz="1400" dirty="0" err="1"/>
              <a:t>x,y,z</a:t>
            </a:r>
            <a:r>
              <a:rPr lang="en-US" sz="1400" dirty="0"/>
              <a:t>, space, color, </a:t>
            </a:r>
            <a:r>
              <a:rPr lang="en-US" sz="1400" dirty="0" smtClean="0"/>
              <a:t>time</a:t>
            </a:r>
          </a:p>
          <a:p>
            <a:pPr lvl="2" eaLnBrk="1" hangingPunct="1">
              <a:lnSpc>
                <a:spcPct val="90000"/>
              </a:lnSpc>
              <a:defRPr/>
            </a:pPr>
            <a:endParaRPr lang="en-US" sz="1400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sz="1600" u="sng" dirty="0" smtClean="0"/>
              <a:t>Especially </a:t>
            </a:r>
            <a:r>
              <a:rPr lang="en-US" sz="1600" u="sng" dirty="0"/>
              <a:t>useful in early stages of </a:t>
            </a:r>
            <a:r>
              <a:rPr lang="en-US" sz="1600" u="sng" dirty="0" smtClean="0"/>
              <a:t>analysis</a:t>
            </a:r>
            <a:endParaRPr lang="en-US" sz="1600" u="sng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1400" dirty="0"/>
              <a:t>detect outliers     (e.g. assess data quality)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1400" dirty="0"/>
              <a:t>test assumptions (e.g. normal distributions or skewed?)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1400" dirty="0"/>
              <a:t>identify useful raw data &amp; transforms (e.g. log(x))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sz="1800" i="1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sz="1600" i="1" u="sng" dirty="0">
                <a:solidFill>
                  <a:schemeClr val="accent3">
                    <a:lumMod val="25000"/>
                  </a:schemeClr>
                </a:solidFill>
              </a:rPr>
              <a:t>Bottom line:</a:t>
            </a:r>
            <a:r>
              <a:rPr lang="en-US" sz="1600" i="1" dirty="0">
                <a:solidFill>
                  <a:schemeClr val="accent3">
                    <a:lumMod val="25000"/>
                  </a:schemeClr>
                </a:solidFill>
              </a:rPr>
              <a:t> it is always well worth looking at your data!</a:t>
            </a:r>
          </a:p>
        </p:txBody>
      </p:sp>
      <p:sp>
        <p:nvSpPr>
          <p:cNvPr id="24581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75038DC4-6863-B846-80A6-7A5395A18113}" type="slidenum">
              <a:rPr lang="en-US" sz="1400"/>
              <a:pPr/>
              <a:t>4</a:t>
            </a:fld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931843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337" y="1638300"/>
            <a:ext cx="4865142" cy="30971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938337" y="1104900"/>
            <a:ext cx="467995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Distribution of results of the Matura (high school exit exam) in Poland</a:t>
            </a:r>
          </a:p>
        </p:txBody>
      </p:sp>
    </p:spTree>
    <p:extLst>
      <p:ext uri="{BB962C8B-B14F-4D97-AF65-F5344CB8AC3E}">
        <p14:creationId xmlns:p14="http://schemas.microsoft.com/office/powerpoint/2010/main" val="21533666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952500"/>
            <a:ext cx="8839200" cy="4214396"/>
          </a:xfrm>
          <a:prstGeom prst="rect">
            <a:avLst/>
          </a:prstGeom>
        </p:spPr>
      </p:pic>
      <p:sp>
        <p:nvSpPr>
          <p:cNvPr id="12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Napoleon’s march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13472587"/>
      </p:ext>
    </p:extLst>
  </p:cSld>
  <p:clrMapOvr>
    <a:masterClrMapping/>
  </p:clrMapOvr>
  <p:transition xmlns:p14="http://schemas.microsoft.com/office/powerpoint/2010/main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3335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600" dirty="0" smtClean="0"/>
              <a:t>Foursquare </a:t>
            </a:r>
            <a:r>
              <a:rPr lang="en-US" sz="600" dirty="0" err="1" smtClean="0"/>
              <a:t>checkin</a:t>
            </a:r>
            <a:r>
              <a:rPr lang="en-US" sz="600" dirty="0" smtClean="0"/>
              <a:t> data:</a:t>
            </a:r>
          </a:p>
          <a:p>
            <a:pPr marL="0" indent="0">
              <a:buNone/>
            </a:pPr>
            <a:endParaRPr lang="en-US" sz="600" dirty="0" smtClean="0"/>
          </a:p>
          <a:p>
            <a:pPr marL="0" indent="0">
              <a:buNone/>
            </a:pPr>
            <a:endParaRPr lang="en-US" sz="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1137" y="1409700"/>
            <a:ext cx="6248402" cy="35082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8537" y="4919246"/>
            <a:ext cx="2548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err="1">
                <a:hlinkClick r:id="rId3"/>
              </a:rPr>
              <a:t>https</a:t>
            </a:r>
            <a:r>
              <a:rPr lang="pt-BR" sz="1600" dirty="0">
                <a:hlinkClick r:id="rId3"/>
              </a:rPr>
              <a:t>://</a:t>
            </a:r>
            <a:r>
              <a:rPr lang="pt-BR" sz="1600" dirty="0" err="1">
                <a:hlinkClick r:id="rId3"/>
              </a:rPr>
              <a:t>vimeo.com</a:t>
            </a:r>
            <a:r>
              <a:rPr lang="pt-BR" sz="1600" dirty="0">
                <a:hlinkClick r:id="rId3"/>
              </a:rPr>
              <a:t>/62289901</a:t>
            </a:r>
            <a:endParaRPr lang="en-US" sz="1600" dirty="0"/>
          </a:p>
        </p:txBody>
      </p:sp>
      <p:sp>
        <p:nvSpPr>
          <p:cNvPr id="5" name="Rectangle 4"/>
          <p:cNvSpPr/>
          <p:nvPr/>
        </p:nvSpPr>
        <p:spPr>
          <a:xfrm>
            <a:off x="2341563" y="966907"/>
            <a:ext cx="467995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The greatest value of a picture is when it forces us to notice what we never expected to see</a:t>
            </a:r>
            <a:r>
              <a:rPr lang="en-US" sz="1200" dirty="0" smtClean="0"/>
              <a:t>. (John </a:t>
            </a:r>
            <a:r>
              <a:rPr lang="en-US" sz="1200" dirty="0" err="1" smtClean="0"/>
              <a:t>Tukey</a:t>
            </a:r>
            <a:r>
              <a:rPr lang="en-US" sz="1200" dirty="0" smtClean="0"/>
              <a:t>, Data Analysis 1977)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521815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3131" y="1257300"/>
            <a:ext cx="496802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Consider the following dataset:</a:t>
            </a:r>
            <a:endParaRPr lang="en-US" sz="3000" dirty="0"/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eleven </a:t>
            </a:r>
            <a:r>
              <a:rPr lang="en-US" sz="3000" dirty="0">
                <a:latin typeface="PFDinTextCompPro-Italic"/>
                <a:cs typeface="PFDinTextCompPro-Italic"/>
              </a:rPr>
              <a:t>(x, y) points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mean of x = 9, mean of y = 7.5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variance of x = 11, variance of y = 4.1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correlation of x, y = 0.8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line of best fit: y = 3.00 + 0.500x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137" y="2692400"/>
            <a:ext cx="3335148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511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6737" y="1028700"/>
            <a:ext cx="32004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Now, suppose I give you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three more datasets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with exactly the same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characteristics…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how similar are these datasets?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337" y="1197326"/>
            <a:ext cx="4953000" cy="356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3554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12501</TotalTime>
  <Pages>0</Pages>
  <Words>838</Words>
  <Characters>0</Characters>
  <Application>Microsoft Macintosh PowerPoint</Application>
  <PresentationFormat>Custom</PresentationFormat>
  <Lines>0</Lines>
  <Paragraphs>131</Paragraphs>
  <Slides>15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GA_Instructor_Template_Deck</vt:lpstr>
      <vt:lpstr>Agenda</vt:lpstr>
      <vt:lpstr> INTRO to DATA SCIENCE  Lecture 5: using visuals to explore and represent quantitative information</vt:lpstr>
      <vt:lpstr>PowerPoint Presentation</vt:lpstr>
      <vt:lpstr>EDA AND VISUALIZATION</vt:lpstr>
      <vt:lpstr>Exploratory Data Analysis (EDA)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BUT BAD VISUALIZATIONS CAN DO MORE HARM THAN GOOD!</vt:lpstr>
      <vt:lpstr>Issues with Histograms</vt:lpstr>
      <vt:lpstr>Single Variable Visualization</vt:lpstr>
      <vt:lpstr>PowerPoint Presentation</vt:lpstr>
      <vt:lpstr>Summary Statistics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 E</cp:lastModifiedBy>
  <cp:revision>551</cp:revision>
  <dcterms:modified xsi:type="dcterms:W3CDTF">2015-03-26T20:51:34Z</dcterms:modified>
</cp:coreProperties>
</file>